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8"/>
  </p:notesMasterIdLst>
  <p:sldIdLst>
    <p:sldId id="256" r:id="rId2"/>
    <p:sldId id="258" r:id="rId3"/>
    <p:sldId id="259" r:id="rId4"/>
    <p:sldId id="266" r:id="rId5"/>
    <p:sldId id="283" r:id="rId6"/>
    <p:sldId id="279" r:id="rId7"/>
    <p:sldId id="263" r:id="rId8"/>
    <p:sldId id="290" r:id="rId9"/>
    <p:sldId id="265" r:id="rId10"/>
    <p:sldId id="278" r:id="rId11"/>
    <p:sldId id="292" r:id="rId12"/>
    <p:sldId id="281" r:id="rId13"/>
    <p:sldId id="261" r:id="rId14"/>
    <p:sldId id="260" r:id="rId15"/>
    <p:sldId id="288" r:id="rId16"/>
    <p:sldId id="299" r:id="rId17"/>
    <p:sldId id="305" r:id="rId18"/>
    <p:sldId id="307" r:id="rId19"/>
    <p:sldId id="306" r:id="rId20"/>
    <p:sldId id="308" r:id="rId21"/>
    <p:sldId id="300" r:id="rId22"/>
    <p:sldId id="289" r:id="rId23"/>
    <p:sldId id="291" r:id="rId24"/>
    <p:sldId id="287" r:id="rId25"/>
    <p:sldId id="280" r:id="rId26"/>
    <p:sldId id="285" r:id="rId27"/>
    <p:sldId id="294" r:id="rId28"/>
    <p:sldId id="301" r:id="rId29"/>
    <p:sldId id="302" r:id="rId30"/>
    <p:sldId id="310" r:id="rId31"/>
    <p:sldId id="303" r:id="rId32"/>
    <p:sldId id="309" r:id="rId33"/>
    <p:sldId id="264" r:id="rId34"/>
    <p:sldId id="262" r:id="rId35"/>
    <p:sldId id="277" r:id="rId36"/>
    <p:sldId id="296" r:id="rId37"/>
  </p:sldIdLst>
  <p:sldSz cx="9144000" cy="5143500" type="screen16x9"/>
  <p:notesSz cx="6858000" cy="9144000"/>
  <p:embeddedFontLst>
    <p:embeddedFont>
      <p:font typeface="Hanken Grotesk Medium" panose="020B0604020202020204" charset="0"/>
      <p:regular r:id="rId39"/>
      <p:bold r:id="rId40"/>
      <p:italic r:id="rId41"/>
      <p:bold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Average Sans" panose="020B0604020202020204" charset="0"/>
      <p:regular r:id="rId47"/>
    </p:embeddedFont>
    <p:embeddedFont>
      <p:font typeface="Hanken Grotesk" panose="020B0604020202020204" charset="0"/>
      <p:regular r:id="rId48"/>
      <p:bold r:id="rId49"/>
      <p:italic r:id="rId50"/>
      <p:boldItalic r:id="rId51"/>
    </p:embeddedFont>
    <p:embeddedFont>
      <p:font typeface="Raleway" panose="020B060402020202020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1" clrIdx="0">
    <p:extLst>
      <p:ext uri="{19B8F6BF-5375-455C-9EA6-DF929625EA0E}">
        <p15:presenceInfo xmlns:p15="http://schemas.microsoft.com/office/powerpoint/2012/main" userId="596bf02add9761b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92940B-BA82-4333-8245-5DCF654E1417}">
  <a:tblStyle styleId="{F592940B-BA82-4333-8245-5DCF654E14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607AD8-6EF8-43A2-83E4-1A9EDF1038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41" autoAdjust="0"/>
    <p:restoredTop sz="86380" autoAdjust="0"/>
  </p:normalViewPr>
  <p:slideViewPr>
    <p:cSldViewPr snapToGrid="0">
      <p:cViewPr varScale="1">
        <p:scale>
          <a:sx n="100" d="100"/>
          <a:sy n="100" d="100"/>
        </p:scale>
        <p:origin x="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0-30T04:35:29.947" idx="1">
    <p:pos x="10" y="10"/>
    <p:text>rrrrrrrrrrrrrrrrrrrrrrrrr</p:text>
    <p:extLst>
      <p:ext uri="{C676402C-5697-4E1C-873F-D02D1690AC5C}">
        <p15:threadingInfo xmlns:p15="http://schemas.microsoft.com/office/powerpoint/2012/main" timeZoneBias="-330"/>
      </p:ext>
    </p:extLst>
  </p:cm>
</p:cmLst>
</file>

<file path=ppt/media/hdphoto1.wdp>
</file>

<file path=ppt/media/image1.png>
</file>

<file path=ppt/media/image10.jpg>
</file>

<file path=ppt/media/image11.jpeg>
</file>

<file path=ppt/media/image12.jpeg>
</file>

<file path=ppt/media/image13.jpg>
</file>

<file path=ppt/media/image14.jpg>
</file>

<file path=ppt/media/image15.jpeg>
</file>

<file path=ppt/media/image16.png>
</file>

<file path=ppt/media/image17.jpeg>
</file>

<file path=ppt/media/image18.png>
</file>

<file path=ppt/media/image19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77945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This PROJECT title gives a brief explanation About my project. It is that this project is designed for the Kandy KCC car park and This is a vehicle control system with innovative technology.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774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6790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මුදාහරිනවා</a:t>
            </a:r>
            <a:r>
              <a:rPr lang="en-GB" dirty="0" smtClean="0"/>
              <a:t> : releasing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4915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727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0216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7570b4d1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7570b4d1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683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1302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Instead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6587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570b4d1d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570b4d1d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91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570b4d1d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570b4d1d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6829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570b4d1d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570b4d1d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737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4356567b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74356567b5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In this part given a brief explanation of my presentation And how it flows.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39747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570b4d1d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570b4d1d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5603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3325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0216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7861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7385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08508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44025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75514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78714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70b4d1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70b4d1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01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This project was created to give a solution real problem in </a:t>
            </a:r>
            <a:r>
              <a:rPr lang="en-GB" dirty="0" err="1" smtClean="0"/>
              <a:t>kcc</a:t>
            </a:r>
            <a:r>
              <a:rPr lang="en-GB" dirty="0" smtClean="0"/>
              <a:t> car park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10220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70b4d1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70b4d1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47510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70b4d1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70b4d1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78768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70b4d1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70b4d1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42629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570b4d1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570b4d1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1542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7570b4d1d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7570b4d1d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9494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75866e4e2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75866e4e2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05497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570b4d1de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570b4d1de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1753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7570b4d1d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7570b4d1d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often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2258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570b4d1d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570b4d1d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828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629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570b4d1d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570b4d1d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 contacted people of several age groups, male and female for this research.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8387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7570b4d1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7570b4d1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Why do drivers face the problem of finding a place to park despite the fact that there are facilities for drivers to park in this car park?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0240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7570b4d1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7570b4d1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Why do drivers face the problem of finding a place to park despite the fact that there are facilities for drivers to park in this car park?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5660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2545200" y="-2017250"/>
            <a:ext cx="40746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0" y="330250"/>
            <a:ext cx="5844875" cy="4545950"/>
            <a:chOff x="0" y="330250"/>
            <a:chExt cx="5844875" cy="4545950"/>
          </a:xfrm>
        </p:grpSpPr>
        <p:sp>
          <p:nvSpPr>
            <p:cNvPr id="11" name="Google Shape;11;p2"/>
            <p:cNvSpPr/>
            <p:nvPr/>
          </p:nvSpPr>
          <p:spPr>
            <a:xfrm>
              <a:off x="0" y="3302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848075" y="487620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50" y="1391100"/>
            <a:ext cx="4281600" cy="19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 b="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459350" y="3342900"/>
            <a:ext cx="3537300" cy="40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>
            <a:spLocks noGrp="1"/>
          </p:cNvSpPr>
          <p:nvPr>
            <p:ph type="pic" idx="2"/>
          </p:nvPr>
        </p:nvSpPr>
        <p:spPr>
          <a:xfrm>
            <a:off x="5844875" y="0"/>
            <a:ext cx="3299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 rot="5400000">
            <a:off x="1503050" y="-247100"/>
            <a:ext cx="3339900" cy="63591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pSp>
        <p:nvGrpSpPr>
          <p:cNvPr id="83" name="Google Shape;83;p13"/>
          <p:cNvGrpSpPr/>
          <p:nvPr/>
        </p:nvGrpSpPr>
        <p:grpSpPr>
          <a:xfrm>
            <a:off x="152700" y="-6675"/>
            <a:ext cx="6199425" cy="4882875"/>
            <a:chOff x="152700" y="-6675"/>
            <a:chExt cx="6199425" cy="4882875"/>
          </a:xfrm>
        </p:grpSpPr>
        <p:cxnSp>
          <p:nvCxnSpPr>
            <p:cNvPr id="84" name="Google Shape;84;p13"/>
            <p:cNvCxnSpPr/>
            <p:nvPr/>
          </p:nvCxnSpPr>
          <p:spPr>
            <a:xfrm rot="10800000">
              <a:off x="1355325" y="487620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" name="Google Shape;85;p13"/>
            <p:cNvSpPr/>
            <p:nvPr/>
          </p:nvSpPr>
          <p:spPr>
            <a:xfrm rot="5400000">
              <a:off x="-1756800" y="1902825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534325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138714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4" hasCustomPrompt="1"/>
          </p:nvPr>
        </p:nvSpPr>
        <p:spPr>
          <a:xfrm>
            <a:off x="2750641" y="1534325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5" hasCustomPrompt="1"/>
          </p:nvPr>
        </p:nvSpPr>
        <p:spPr>
          <a:xfrm>
            <a:off x="2750641" y="3138714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6" hasCustomPrompt="1"/>
          </p:nvPr>
        </p:nvSpPr>
        <p:spPr>
          <a:xfrm>
            <a:off x="4792597" y="1534325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7" hasCustomPrompt="1"/>
          </p:nvPr>
        </p:nvSpPr>
        <p:spPr>
          <a:xfrm>
            <a:off x="4792597" y="3138714"/>
            <a:ext cx="554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"/>
          </p:nvPr>
        </p:nvSpPr>
        <p:spPr>
          <a:xfrm>
            <a:off x="720000" y="2037925"/>
            <a:ext cx="15984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8"/>
          </p:nvPr>
        </p:nvSpPr>
        <p:spPr>
          <a:xfrm>
            <a:off x="2756288" y="2037925"/>
            <a:ext cx="15984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9"/>
          </p:nvPr>
        </p:nvSpPr>
        <p:spPr>
          <a:xfrm>
            <a:off x="4777904" y="2037925"/>
            <a:ext cx="1586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3"/>
          </p:nvPr>
        </p:nvSpPr>
        <p:spPr>
          <a:xfrm>
            <a:off x="720000" y="3642377"/>
            <a:ext cx="15984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4"/>
          </p:nvPr>
        </p:nvSpPr>
        <p:spPr>
          <a:xfrm>
            <a:off x="2756288" y="3642377"/>
            <a:ext cx="1583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5"/>
          </p:nvPr>
        </p:nvSpPr>
        <p:spPr>
          <a:xfrm>
            <a:off x="4777904" y="3642377"/>
            <a:ext cx="1586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>
            <a:spLocks noGrp="1"/>
          </p:cNvSpPr>
          <p:nvPr>
            <p:ph type="pic" idx="16"/>
          </p:nvPr>
        </p:nvSpPr>
        <p:spPr>
          <a:xfrm>
            <a:off x="6352125" y="0"/>
            <a:ext cx="2791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ubTitle" idx="1"/>
          </p:nvPr>
        </p:nvSpPr>
        <p:spPr>
          <a:xfrm>
            <a:off x="720000" y="1390088"/>
            <a:ext cx="24522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2"/>
          </p:nvPr>
        </p:nvSpPr>
        <p:spPr>
          <a:xfrm>
            <a:off x="720000" y="1732088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3"/>
          </p:nvPr>
        </p:nvSpPr>
        <p:spPr>
          <a:xfrm>
            <a:off x="3345900" y="1732088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4"/>
          </p:nvPr>
        </p:nvSpPr>
        <p:spPr>
          <a:xfrm>
            <a:off x="5976700" y="1732088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ubTitle" idx="5"/>
          </p:nvPr>
        </p:nvSpPr>
        <p:spPr>
          <a:xfrm>
            <a:off x="3345900" y="1390088"/>
            <a:ext cx="24522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subTitle" idx="6"/>
          </p:nvPr>
        </p:nvSpPr>
        <p:spPr>
          <a:xfrm>
            <a:off x="5976700" y="1390088"/>
            <a:ext cx="24522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>
            <a:spLocks noGrp="1"/>
          </p:cNvSpPr>
          <p:nvPr>
            <p:ph type="pic" idx="7"/>
          </p:nvPr>
        </p:nvSpPr>
        <p:spPr>
          <a:xfrm>
            <a:off x="75" y="3106150"/>
            <a:ext cx="9144000" cy="20340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15"/>
          <p:cNvSpPr/>
          <p:nvPr/>
        </p:nvSpPr>
        <p:spPr>
          <a:xfrm>
            <a:off x="4147200" y="62700"/>
            <a:ext cx="4996800" cy="4095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 rot="5400000">
            <a:off x="2935925" y="-1679900"/>
            <a:ext cx="3339900" cy="92247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17"/>
          <p:cNvGrpSpPr/>
          <p:nvPr/>
        </p:nvGrpSpPr>
        <p:grpSpPr>
          <a:xfrm>
            <a:off x="-6475" y="-6675"/>
            <a:ext cx="8786550" cy="5087625"/>
            <a:chOff x="-6475" y="-6675"/>
            <a:chExt cx="8786550" cy="5087625"/>
          </a:xfrm>
        </p:grpSpPr>
        <p:sp>
          <p:nvSpPr>
            <p:cNvPr id="135" name="Google Shape;135;p17"/>
            <p:cNvSpPr/>
            <p:nvPr/>
          </p:nvSpPr>
          <p:spPr>
            <a:xfrm flipH="1">
              <a:off x="-6475" y="46714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6" name="Google Shape;136;p17"/>
            <p:cNvCxnSpPr/>
            <p:nvPr/>
          </p:nvCxnSpPr>
          <p:spPr>
            <a:xfrm>
              <a:off x="8780075" y="-6675"/>
              <a:ext cx="0" cy="4228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7" name="Google Shape;13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ubTitle" idx="1"/>
          </p:nvPr>
        </p:nvSpPr>
        <p:spPr>
          <a:xfrm>
            <a:off x="715100" y="1507125"/>
            <a:ext cx="3000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2"/>
          </p:nvPr>
        </p:nvSpPr>
        <p:spPr>
          <a:xfrm>
            <a:off x="715100" y="1956825"/>
            <a:ext cx="3000000" cy="89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3"/>
          </p:nvPr>
        </p:nvSpPr>
        <p:spPr>
          <a:xfrm>
            <a:off x="4747400" y="1956825"/>
            <a:ext cx="3000000" cy="89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4"/>
          </p:nvPr>
        </p:nvSpPr>
        <p:spPr>
          <a:xfrm>
            <a:off x="715100" y="3464675"/>
            <a:ext cx="3000000" cy="89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5"/>
          </p:nvPr>
        </p:nvSpPr>
        <p:spPr>
          <a:xfrm>
            <a:off x="4747400" y="3464675"/>
            <a:ext cx="3000000" cy="893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6"/>
          </p:nvPr>
        </p:nvSpPr>
        <p:spPr>
          <a:xfrm>
            <a:off x="715100" y="3014975"/>
            <a:ext cx="3000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7"/>
          </p:nvPr>
        </p:nvSpPr>
        <p:spPr>
          <a:xfrm>
            <a:off x="4747400" y="1507125"/>
            <a:ext cx="3000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8"/>
          </p:nvPr>
        </p:nvSpPr>
        <p:spPr>
          <a:xfrm>
            <a:off x="4747400" y="3014975"/>
            <a:ext cx="3000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 rot="5400000">
            <a:off x="2935925" y="-1679900"/>
            <a:ext cx="3339900" cy="92247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"/>
          </p:nvPr>
        </p:nvSpPr>
        <p:spPr>
          <a:xfrm>
            <a:off x="724675" y="2022473"/>
            <a:ext cx="22338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2"/>
          </p:nvPr>
        </p:nvSpPr>
        <p:spPr>
          <a:xfrm>
            <a:off x="3101848" y="2022482"/>
            <a:ext cx="22344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3"/>
          </p:nvPr>
        </p:nvSpPr>
        <p:spPr>
          <a:xfrm>
            <a:off x="5479552" y="2022482"/>
            <a:ext cx="22344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4"/>
          </p:nvPr>
        </p:nvSpPr>
        <p:spPr>
          <a:xfrm>
            <a:off x="724675" y="3460750"/>
            <a:ext cx="22338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5"/>
          </p:nvPr>
        </p:nvSpPr>
        <p:spPr>
          <a:xfrm>
            <a:off x="3102125" y="3460750"/>
            <a:ext cx="22338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6"/>
          </p:nvPr>
        </p:nvSpPr>
        <p:spPr>
          <a:xfrm>
            <a:off x="5482149" y="3460750"/>
            <a:ext cx="2229000" cy="840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ubTitle" idx="7"/>
          </p:nvPr>
        </p:nvSpPr>
        <p:spPr>
          <a:xfrm>
            <a:off x="720000" y="1563825"/>
            <a:ext cx="22338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ubTitle" idx="8"/>
          </p:nvPr>
        </p:nvSpPr>
        <p:spPr>
          <a:xfrm>
            <a:off x="3102120" y="1563825"/>
            <a:ext cx="22338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subTitle" idx="9"/>
          </p:nvPr>
        </p:nvSpPr>
        <p:spPr>
          <a:xfrm>
            <a:off x="5479554" y="1563825"/>
            <a:ext cx="22344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13"/>
          </p:nvPr>
        </p:nvSpPr>
        <p:spPr>
          <a:xfrm>
            <a:off x="720312" y="2921400"/>
            <a:ext cx="22338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14"/>
          </p:nvPr>
        </p:nvSpPr>
        <p:spPr>
          <a:xfrm>
            <a:off x="3102120" y="2921400"/>
            <a:ext cx="22338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15"/>
          </p:nvPr>
        </p:nvSpPr>
        <p:spPr>
          <a:xfrm>
            <a:off x="5479826" y="2921400"/>
            <a:ext cx="22338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61" name="Google Shape;161;p18"/>
          <p:cNvGrpSpPr/>
          <p:nvPr/>
        </p:nvGrpSpPr>
        <p:grpSpPr>
          <a:xfrm>
            <a:off x="357450" y="-6675"/>
            <a:ext cx="8786550" cy="5087625"/>
            <a:chOff x="357450" y="-6675"/>
            <a:chExt cx="8786550" cy="5087625"/>
          </a:xfrm>
        </p:grpSpPr>
        <p:sp>
          <p:nvSpPr>
            <p:cNvPr id="162" name="Google Shape;162;p18"/>
            <p:cNvSpPr/>
            <p:nvPr/>
          </p:nvSpPr>
          <p:spPr>
            <a:xfrm>
              <a:off x="4147200" y="46714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3" name="Google Shape;163;p18"/>
            <p:cNvCxnSpPr/>
            <p:nvPr/>
          </p:nvCxnSpPr>
          <p:spPr>
            <a:xfrm>
              <a:off x="357450" y="-6675"/>
              <a:ext cx="0" cy="4228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20"/>
          <p:cNvGrpSpPr/>
          <p:nvPr/>
        </p:nvGrpSpPr>
        <p:grpSpPr>
          <a:xfrm>
            <a:off x="152700" y="-6675"/>
            <a:ext cx="8991300" cy="4882875"/>
            <a:chOff x="152700" y="-6675"/>
            <a:chExt cx="8991300" cy="4882875"/>
          </a:xfrm>
        </p:grpSpPr>
        <p:cxnSp>
          <p:nvCxnSpPr>
            <p:cNvPr id="172" name="Google Shape;172;p20"/>
            <p:cNvCxnSpPr/>
            <p:nvPr/>
          </p:nvCxnSpPr>
          <p:spPr>
            <a:xfrm rot="10800000">
              <a:off x="4147200" y="487620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3" name="Google Shape;173;p20"/>
            <p:cNvSpPr/>
            <p:nvPr/>
          </p:nvSpPr>
          <p:spPr>
            <a:xfrm rot="5400000">
              <a:off x="-1756800" y="1902825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/>
          <p:nvPr/>
        </p:nvSpPr>
        <p:spPr>
          <a:xfrm rot="5400000">
            <a:off x="2912550" y="-1656500"/>
            <a:ext cx="33399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22"/>
          <p:cNvGrpSpPr/>
          <p:nvPr/>
        </p:nvGrpSpPr>
        <p:grpSpPr>
          <a:xfrm rot="10800000" flipH="1">
            <a:off x="357450" y="55875"/>
            <a:ext cx="8786550" cy="5087625"/>
            <a:chOff x="357450" y="-6675"/>
            <a:chExt cx="8786550" cy="5087625"/>
          </a:xfrm>
        </p:grpSpPr>
        <p:sp>
          <p:nvSpPr>
            <p:cNvPr id="185" name="Google Shape;185;p22"/>
            <p:cNvSpPr/>
            <p:nvPr/>
          </p:nvSpPr>
          <p:spPr>
            <a:xfrm>
              <a:off x="4147200" y="46714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6" name="Google Shape;186;p22"/>
            <p:cNvCxnSpPr/>
            <p:nvPr/>
          </p:nvCxnSpPr>
          <p:spPr>
            <a:xfrm>
              <a:off x="357450" y="-6675"/>
              <a:ext cx="0" cy="4228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3"/>
          <p:cNvGrpSpPr/>
          <p:nvPr/>
        </p:nvGrpSpPr>
        <p:grpSpPr>
          <a:xfrm>
            <a:off x="152700" y="-6675"/>
            <a:ext cx="8991300" cy="4882875"/>
            <a:chOff x="152700" y="-6675"/>
            <a:chExt cx="8991300" cy="4882875"/>
          </a:xfrm>
        </p:grpSpPr>
        <p:cxnSp>
          <p:nvCxnSpPr>
            <p:cNvPr id="189" name="Google Shape;189;p23"/>
            <p:cNvCxnSpPr/>
            <p:nvPr/>
          </p:nvCxnSpPr>
          <p:spPr>
            <a:xfrm rot="10800000">
              <a:off x="4147200" y="487620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0" name="Google Shape;190;p23"/>
            <p:cNvSpPr/>
            <p:nvPr/>
          </p:nvSpPr>
          <p:spPr>
            <a:xfrm rot="5400000">
              <a:off x="-1756800" y="1902825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rot="5400000">
            <a:off x="2545200" y="-2017250"/>
            <a:ext cx="40746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3299100" y="267450"/>
            <a:ext cx="5689275" cy="4876050"/>
            <a:chOff x="3299100" y="267450"/>
            <a:chExt cx="5689275" cy="4876050"/>
          </a:xfrm>
        </p:grpSpPr>
        <p:cxnSp>
          <p:nvCxnSpPr>
            <p:cNvPr id="19" name="Google Shape;19;p3"/>
            <p:cNvCxnSpPr/>
            <p:nvPr/>
          </p:nvCxnSpPr>
          <p:spPr>
            <a:xfrm rot="10800000">
              <a:off x="3299100" y="26745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20;p3"/>
            <p:cNvSpPr/>
            <p:nvPr/>
          </p:nvSpPr>
          <p:spPr>
            <a:xfrm rot="5400000">
              <a:off x="6669375" y="2824500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068700" y="2272900"/>
            <a:ext cx="4360200" cy="16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7339000" y="1245095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>
            <a:spLocks noGrp="1"/>
          </p:cNvSpPr>
          <p:nvPr>
            <p:ph type="pic" idx="3"/>
          </p:nvPr>
        </p:nvSpPr>
        <p:spPr>
          <a:xfrm>
            <a:off x="0" y="0"/>
            <a:ext cx="3299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 rot="5400000">
            <a:off x="2912550" y="-1656500"/>
            <a:ext cx="33399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 flipH="1">
            <a:off x="-6450" y="-6675"/>
            <a:ext cx="8786550" cy="5087625"/>
            <a:chOff x="357450" y="-6675"/>
            <a:chExt cx="8786550" cy="5087625"/>
          </a:xfrm>
        </p:grpSpPr>
        <p:sp>
          <p:nvSpPr>
            <p:cNvPr id="27" name="Google Shape;27;p4"/>
            <p:cNvSpPr/>
            <p:nvPr/>
          </p:nvSpPr>
          <p:spPr>
            <a:xfrm>
              <a:off x="4147200" y="46714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" name="Google Shape;28;p4"/>
            <p:cNvCxnSpPr/>
            <p:nvPr/>
          </p:nvCxnSpPr>
          <p:spPr>
            <a:xfrm>
              <a:off x="357450" y="-6675"/>
              <a:ext cx="0" cy="4228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429500"/>
            <a:ext cx="7704000" cy="30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 rot="5400000">
            <a:off x="1503050" y="-247100"/>
            <a:ext cx="3339900" cy="63591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-10900" y="-6675"/>
            <a:ext cx="8999275" cy="4882875"/>
            <a:chOff x="-10900" y="-6675"/>
            <a:chExt cx="8999275" cy="4882875"/>
          </a:xfrm>
        </p:grpSpPr>
        <p:cxnSp>
          <p:nvCxnSpPr>
            <p:cNvPr id="34" name="Google Shape;34;p5"/>
            <p:cNvCxnSpPr/>
            <p:nvPr/>
          </p:nvCxnSpPr>
          <p:spPr>
            <a:xfrm rot="10800000">
              <a:off x="-10900" y="487620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5"/>
            <p:cNvSpPr/>
            <p:nvPr/>
          </p:nvSpPr>
          <p:spPr>
            <a:xfrm rot="5400000">
              <a:off x="6669375" y="1902825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715100" y="2946963"/>
            <a:ext cx="3693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2"/>
          </p:nvPr>
        </p:nvSpPr>
        <p:spPr>
          <a:xfrm>
            <a:off x="715102" y="1570263"/>
            <a:ext cx="3693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3"/>
          </p:nvPr>
        </p:nvSpPr>
        <p:spPr>
          <a:xfrm>
            <a:off x="715100" y="3443463"/>
            <a:ext cx="3693600" cy="8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715102" y="2066763"/>
            <a:ext cx="3693600" cy="8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>
            <a:spLocks noGrp="1"/>
          </p:cNvSpPr>
          <p:nvPr>
            <p:ph type="pic" idx="5"/>
          </p:nvPr>
        </p:nvSpPr>
        <p:spPr>
          <a:xfrm>
            <a:off x="4836225" y="1262500"/>
            <a:ext cx="4307700" cy="3881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5400000">
            <a:off x="2545200" y="-2017250"/>
            <a:ext cx="40746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152700" y="267450"/>
            <a:ext cx="5692175" cy="4876050"/>
            <a:chOff x="152700" y="267450"/>
            <a:chExt cx="5692175" cy="4876050"/>
          </a:xfrm>
        </p:grpSpPr>
        <p:sp>
          <p:nvSpPr>
            <p:cNvPr id="51" name="Google Shape;51;p7"/>
            <p:cNvSpPr/>
            <p:nvPr/>
          </p:nvSpPr>
          <p:spPr>
            <a:xfrm rot="5400000">
              <a:off x="-1756800" y="2824500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7"/>
            <p:cNvCxnSpPr/>
            <p:nvPr/>
          </p:nvCxnSpPr>
          <p:spPr>
            <a:xfrm rot="10800000">
              <a:off x="848075" y="26745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>
            <a:spLocks noGrp="1"/>
          </p:cNvSpPr>
          <p:nvPr>
            <p:ph type="pic" idx="2"/>
          </p:nvPr>
        </p:nvSpPr>
        <p:spPr>
          <a:xfrm flipH="1">
            <a:off x="5844873" y="0"/>
            <a:ext cx="329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1285650"/>
            <a:ext cx="418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20000" y="1858350"/>
            <a:ext cx="4182900" cy="19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rot="-5400000" flipH="1">
            <a:off x="2912550" y="-1656500"/>
            <a:ext cx="33399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8"/>
          <p:cNvGrpSpPr/>
          <p:nvPr/>
        </p:nvGrpSpPr>
        <p:grpSpPr>
          <a:xfrm flipH="1">
            <a:off x="-6450" y="-6675"/>
            <a:ext cx="8786550" cy="5087625"/>
            <a:chOff x="357450" y="-6675"/>
            <a:chExt cx="8786550" cy="5087625"/>
          </a:xfrm>
        </p:grpSpPr>
        <p:sp>
          <p:nvSpPr>
            <p:cNvPr id="59" name="Google Shape;59;p8"/>
            <p:cNvSpPr/>
            <p:nvPr/>
          </p:nvSpPr>
          <p:spPr>
            <a:xfrm>
              <a:off x="4147200" y="4671450"/>
              <a:ext cx="49968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0" name="Google Shape;60;p8"/>
            <p:cNvCxnSpPr/>
            <p:nvPr/>
          </p:nvCxnSpPr>
          <p:spPr>
            <a:xfrm>
              <a:off x="357450" y="-6675"/>
              <a:ext cx="0" cy="4228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 rot="5400000">
            <a:off x="2534700" y="-2017250"/>
            <a:ext cx="40746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 flipH="1">
            <a:off x="3288600" y="267450"/>
            <a:ext cx="5702700" cy="4876050"/>
            <a:chOff x="152700" y="267450"/>
            <a:chExt cx="5702700" cy="4876050"/>
          </a:xfrm>
        </p:grpSpPr>
        <p:cxnSp>
          <p:nvCxnSpPr>
            <p:cNvPr id="65" name="Google Shape;65;p9"/>
            <p:cNvCxnSpPr/>
            <p:nvPr/>
          </p:nvCxnSpPr>
          <p:spPr>
            <a:xfrm>
              <a:off x="858600" y="26745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6" name="Google Shape;66;p9"/>
            <p:cNvSpPr/>
            <p:nvPr/>
          </p:nvSpPr>
          <p:spPr>
            <a:xfrm rot="5400000">
              <a:off x="-1756800" y="2824500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720000" y="4104775"/>
            <a:ext cx="7704000" cy="5037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 rot="-5400000" flipH="1">
            <a:off x="2534700" y="-2017250"/>
            <a:ext cx="4074600" cy="9177900"/>
          </a:xfrm>
          <a:prstGeom prst="roundRect">
            <a:avLst>
              <a:gd name="adj" fmla="val 0"/>
            </a:avLst>
          </a:prstGeom>
          <a:solidFill>
            <a:srgbClr val="C5C3C4">
              <a:alpha val="2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1"/>
          <p:cNvGrpSpPr/>
          <p:nvPr/>
        </p:nvGrpSpPr>
        <p:grpSpPr>
          <a:xfrm>
            <a:off x="152700" y="267450"/>
            <a:ext cx="5702700" cy="4876050"/>
            <a:chOff x="152700" y="267450"/>
            <a:chExt cx="5702700" cy="4876050"/>
          </a:xfrm>
        </p:grpSpPr>
        <p:cxnSp>
          <p:nvCxnSpPr>
            <p:cNvPr id="75" name="Google Shape;75;p11"/>
            <p:cNvCxnSpPr/>
            <p:nvPr/>
          </p:nvCxnSpPr>
          <p:spPr>
            <a:xfrm>
              <a:off x="858600" y="267450"/>
              <a:ext cx="4996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" name="Google Shape;76;p11"/>
            <p:cNvSpPr/>
            <p:nvPr/>
          </p:nvSpPr>
          <p:spPr>
            <a:xfrm rot="5400000">
              <a:off x="-1756800" y="2824500"/>
              <a:ext cx="4228500" cy="409500"/>
            </a:xfrm>
            <a:prstGeom prst="round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858600" y="1648050"/>
            <a:ext cx="3713700" cy="11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858600" y="2782050"/>
            <a:ext cx="3713700" cy="713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pic" idx="2"/>
          </p:nvPr>
        </p:nvSpPr>
        <p:spPr>
          <a:xfrm>
            <a:off x="5844875" y="0"/>
            <a:ext cx="3299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3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●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○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■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●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○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■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●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○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Char char="■"/>
              <a:defRPr sz="1200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3" r:id="rId13"/>
    <p:sldLayoutId id="2147483664" r:id="rId14"/>
    <p:sldLayoutId id="2147483666" r:id="rId15"/>
    <p:sldLayoutId id="2147483668" r:id="rId16"/>
    <p:sldLayoutId id="2147483669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>
            <a:spLocks noGrp="1"/>
          </p:cNvSpPr>
          <p:nvPr>
            <p:ph type="ctrTitle"/>
          </p:nvPr>
        </p:nvSpPr>
        <p:spPr>
          <a:xfrm>
            <a:off x="0" y="1223460"/>
            <a:ext cx="5403273" cy="2224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sz="3600" dirty="0" err="1"/>
              <a:t>IoT</a:t>
            </a:r>
            <a:r>
              <a:rPr lang="en-IN" sz="3600" dirty="0"/>
              <a:t>-based Smart Parking </a:t>
            </a:r>
            <a:r>
              <a:rPr lang="en-IN" sz="3600" dirty="0" smtClean="0"/>
              <a:t>System for</a:t>
            </a:r>
            <a:br>
              <a:rPr lang="en-IN" sz="3600" dirty="0" smtClean="0"/>
            </a:br>
            <a:r>
              <a:rPr lang="en-IN" sz="3600" dirty="0" smtClean="0"/>
              <a:t> </a:t>
            </a:r>
            <a:r>
              <a:rPr lang="en-IN" sz="3600" dirty="0"/>
              <a:t>KCC car park </a:t>
            </a:r>
            <a:r>
              <a:rPr lang="en-IN" sz="3600" dirty="0" smtClean="0"/>
              <a:t>in Sri </a:t>
            </a:r>
            <a:r>
              <a:rPr lang="en-IN" sz="3600" dirty="0"/>
              <a:t>Lanka</a:t>
            </a:r>
            <a:endParaRPr sz="3600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107" b="19107"/>
          <a:stretch>
            <a:fillRect/>
          </a:stretch>
        </p:blipFill>
        <p:spPr>
          <a:xfrm>
            <a:off x="5297488" y="-15240"/>
            <a:ext cx="3846512" cy="48920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1851660" y="3632167"/>
            <a:ext cx="3445828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b="1" dirty="0"/>
              <a:t>K.B.M Pubudu </a:t>
            </a:r>
            <a:r>
              <a:rPr lang="en-IN" b="1" dirty="0" err="1" smtClean="0"/>
              <a:t>Deepamal</a:t>
            </a:r>
            <a:r>
              <a:rPr lang="en-IN" b="1" dirty="0" smtClean="0"/>
              <a:t>  (</a:t>
            </a:r>
            <a:r>
              <a:rPr lang="en-IN" b="1" dirty="0"/>
              <a:t>CB011613)</a:t>
            </a:r>
            <a:endParaRPr b="1" dirty="0"/>
          </a:p>
        </p:txBody>
      </p:sp>
      <p:sp>
        <p:nvSpPr>
          <p:cNvPr id="9" name="Google Shape;202;p27"/>
          <p:cNvSpPr txBox="1">
            <a:spLocks/>
          </p:cNvSpPr>
          <p:nvPr/>
        </p:nvSpPr>
        <p:spPr>
          <a:xfrm>
            <a:off x="1851660" y="3648298"/>
            <a:ext cx="3445828" cy="40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 Sans"/>
              <a:buNone/>
              <a:defRPr sz="1600" b="0" i="0" u="none" strike="noStrike" cap="none">
                <a:solidFill>
                  <a:schemeClr val="lt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 Sans"/>
              <a:buNone/>
              <a:defRPr sz="18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9pPr>
          </a:lstStyle>
          <a:p>
            <a:pPr marL="0" indent="0"/>
            <a:r>
              <a:rPr lang="en-IN" b="1" dirty="0" smtClean="0"/>
              <a:t>K.B.M Pubudu </a:t>
            </a:r>
            <a:r>
              <a:rPr lang="en-IN" b="1" dirty="0" err="1" smtClean="0"/>
              <a:t>Deepamal</a:t>
            </a:r>
            <a:r>
              <a:rPr lang="en-IN" b="1" dirty="0" smtClean="0"/>
              <a:t>  (CB011613)</a:t>
            </a:r>
            <a:endParaRPr lang="en-IN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2272895"/>
            <a:ext cx="8569036" cy="920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Solution Concept</a:t>
            </a: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54051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b="1" dirty="0"/>
              <a:t>Project Objectives</a:t>
            </a:r>
            <a:endParaRPr b="1" dirty="0"/>
          </a:p>
        </p:txBody>
      </p:sp>
      <p:sp>
        <p:nvSpPr>
          <p:cNvPr id="4" name="Rectangle 3"/>
          <p:cNvSpPr/>
          <p:nvPr/>
        </p:nvSpPr>
        <p:spPr>
          <a:xfrm>
            <a:off x="299545" y="1527139"/>
            <a:ext cx="84500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To propose and implement an IOT-based solution process to increase the efficiency of </a:t>
            </a:r>
            <a:r>
              <a:rPr lang="en-GB" dirty="0" smtClean="0"/>
              <a:t>the car </a:t>
            </a:r>
            <a:r>
              <a:rPr lang="en-GB" dirty="0"/>
              <a:t>park by studying the management system in the Kandy City Centre car park.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299544" y="2378051"/>
            <a:ext cx="84500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Increase efficient space in the car park.</a:t>
            </a:r>
          </a:p>
        </p:txBody>
      </p:sp>
      <p:sp>
        <p:nvSpPr>
          <p:cNvPr id="7" name="Rectangle 6"/>
          <p:cNvSpPr/>
          <p:nvPr/>
        </p:nvSpPr>
        <p:spPr>
          <a:xfrm>
            <a:off x="299545" y="3013520"/>
            <a:ext cx="84500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Decreasing the environmental impact.</a:t>
            </a:r>
          </a:p>
        </p:txBody>
      </p:sp>
    </p:spTree>
    <p:extLst>
      <p:ext uri="{BB962C8B-B14F-4D97-AF65-F5344CB8AC3E}">
        <p14:creationId xmlns:p14="http://schemas.microsoft.com/office/powerpoint/2010/main" val="160434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2272895"/>
            <a:ext cx="8569036" cy="920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Implementation</a:t>
            </a: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38552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52974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Implementation</a:t>
            </a:r>
            <a:endParaRPr b="1" dirty="0"/>
          </a:p>
        </p:txBody>
      </p:sp>
      <p:sp>
        <p:nvSpPr>
          <p:cNvPr id="251" name="Google Shape;251;p32"/>
          <p:cNvSpPr txBox="1">
            <a:spLocks noGrp="1"/>
          </p:cNvSpPr>
          <p:nvPr>
            <p:ph type="subTitle" idx="1"/>
          </p:nvPr>
        </p:nvSpPr>
        <p:spPr>
          <a:xfrm>
            <a:off x="0" y="2946963"/>
            <a:ext cx="5396753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n-IN" dirty="0"/>
              <a:t>Web application Implementation.</a:t>
            </a:r>
            <a:endParaRPr dirty="0"/>
          </a:p>
        </p:txBody>
      </p:sp>
      <p:sp>
        <p:nvSpPr>
          <p:cNvPr id="252" name="Google Shape;252;p32"/>
          <p:cNvSpPr txBox="1">
            <a:spLocks noGrp="1"/>
          </p:cNvSpPr>
          <p:nvPr>
            <p:ph type="subTitle" idx="2"/>
          </p:nvPr>
        </p:nvSpPr>
        <p:spPr>
          <a:xfrm>
            <a:off x="0" y="2188038"/>
            <a:ext cx="5396753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n-IN" dirty="0" err="1" smtClean="0"/>
              <a:t>Iot</a:t>
            </a:r>
            <a:r>
              <a:rPr lang="en-IN" dirty="0" smtClean="0"/>
              <a:t> </a:t>
            </a:r>
            <a:r>
              <a:rPr lang="en-IN" dirty="0"/>
              <a:t>based smart parking system prototype Implementation.</a:t>
            </a:r>
            <a:endParaRPr dirty="0"/>
          </a:p>
        </p:txBody>
      </p:sp>
      <p:pic>
        <p:nvPicPr>
          <p:cNvPr id="7" name="Picture Placeholder 3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107" b="19107"/>
          <a:stretch>
            <a:fillRect/>
          </a:stretch>
        </p:blipFill>
        <p:spPr>
          <a:xfrm>
            <a:off x="5297488" y="1"/>
            <a:ext cx="3846512" cy="25728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1" r="29641"/>
          <a:stretch>
            <a:fillRect/>
          </a:stretch>
        </p:blipFill>
        <p:spPr>
          <a:xfrm rot="10800000">
            <a:off x="5396752" y="2457869"/>
            <a:ext cx="3747247" cy="25706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3458" y="669891"/>
            <a:ext cx="85305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/>
              <a:t>Implement the </a:t>
            </a:r>
            <a:r>
              <a:rPr lang="en-IN" sz="2400" b="1" dirty="0" err="1"/>
              <a:t>IoT</a:t>
            </a:r>
            <a:r>
              <a:rPr lang="en-IN" sz="2400" b="1" dirty="0"/>
              <a:t> based smart parking system</a:t>
            </a:r>
            <a:r>
              <a:rPr lang="en-IN" dirty="0"/>
              <a:t>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387" y="1551622"/>
            <a:ext cx="7746683" cy="2771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1722648"/>
            <a:ext cx="8569036" cy="2021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 smtClean="0"/>
              <a:t>Prototype</a:t>
            </a:r>
            <a:br>
              <a:rPr lang="en-IN" b="1" dirty="0" smtClean="0"/>
            </a:br>
            <a:r>
              <a:rPr lang="en-IN" b="1" dirty="0" smtClean="0"/>
              <a:t> Implementation</a:t>
            </a:r>
            <a:r>
              <a:rPr lang="en-IN" b="1" dirty="0"/>
              <a:t/>
            </a:r>
            <a:br>
              <a:rPr lang="en-IN" b="1" dirty="0"/>
            </a:b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4582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/>
              <a:t>Tools used for Smart Parking System</a:t>
            </a:r>
            <a:endParaRPr b="1" dirty="0"/>
          </a:p>
        </p:txBody>
      </p:sp>
      <p:sp>
        <p:nvSpPr>
          <p:cNvPr id="4" name="Rectangle 3"/>
          <p:cNvSpPr/>
          <p:nvPr/>
        </p:nvSpPr>
        <p:spPr>
          <a:xfrm>
            <a:off x="1249917" y="1768739"/>
            <a:ext cx="24278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Ultrasonic Sensors</a:t>
            </a:r>
          </a:p>
        </p:txBody>
      </p:sp>
      <p:sp>
        <p:nvSpPr>
          <p:cNvPr id="5" name="Rectangle 4"/>
          <p:cNvSpPr/>
          <p:nvPr/>
        </p:nvSpPr>
        <p:spPr>
          <a:xfrm>
            <a:off x="1249917" y="2055168"/>
            <a:ext cx="12698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IR Sensor</a:t>
            </a:r>
          </a:p>
        </p:txBody>
      </p:sp>
      <p:sp>
        <p:nvSpPr>
          <p:cNvPr id="6" name="Rectangle 5"/>
          <p:cNvSpPr/>
          <p:nvPr/>
        </p:nvSpPr>
        <p:spPr>
          <a:xfrm>
            <a:off x="1249917" y="2409796"/>
            <a:ext cx="37705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ESP32 Wireless Communication </a:t>
            </a:r>
            <a:r>
              <a:rPr lang="en-IN" dirty="0" smtClean="0"/>
              <a:t>Protocol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249917" y="2767024"/>
            <a:ext cx="23246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Real time clock module</a:t>
            </a:r>
          </a:p>
        </p:txBody>
      </p:sp>
      <p:sp>
        <p:nvSpPr>
          <p:cNvPr id="9" name="Rectangle 8"/>
          <p:cNvSpPr/>
          <p:nvPr/>
        </p:nvSpPr>
        <p:spPr>
          <a:xfrm>
            <a:off x="1249917" y="3119521"/>
            <a:ext cx="21852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Power Pack (S-25-5)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49917" y="3468587"/>
            <a:ext cx="21259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Liquid crystal </a:t>
            </a:r>
            <a:r>
              <a:rPr lang="en-IN" dirty="0"/>
              <a:t>display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49917" y="3817653"/>
            <a:ext cx="14478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Jumper wire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577241" y="1701425"/>
            <a:ext cx="14077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 smtClean="0"/>
              <a:t>Breadboard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5577241" y="2076516"/>
            <a:ext cx="14285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Pin headers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577241" y="2422547"/>
            <a:ext cx="13596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Resistance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577241" y="2767024"/>
            <a:ext cx="1537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Servo Motors</a:t>
            </a:r>
          </a:p>
        </p:txBody>
      </p:sp>
    </p:spTree>
    <p:extLst>
      <p:ext uri="{BB962C8B-B14F-4D97-AF65-F5344CB8AC3E}">
        <p14:creationId xmlns:p14="http://schemas.microsoft.com/office/powerpoint/2010/main" val="73085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3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567559" y="0"/>
            <a:ext cx="8576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800" b="1" dirty="0"/>
              <a:t>Activity diagram of the vehicle detection system</a:t>
            </a:r>
            <a:endParaRPr sz="2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37" y="572700"/>
            <a:ext cx="3007326" cy="448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4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567559" y="292231"/>
            <a:ext cx="8576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800" b="1" dirty="0"/>
              <a:t>Circuit diagram of the vehicle detection system</a:t>
            </a:r>
            <a:endParaRPr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59" y="946351"/>
            <a:ext cx="8107051" cy="379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77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567559" y="75415"/>
            <a:ext cx="8576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800" b="1" dirty="0"/>
              <a:t>Activity diagram of the vehicle counting system</a:t>
            </a:r>
            <a:endParaRPr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294" y="648115"/>
            <a:ext cx="1506852" cy="442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7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Table of contents</a:t>
            </a:r>
            <a:endParaRPr b="1" dirty="0"/>
          </a:p>
        </p:txBody>
      </p:sp>
      <p:sp>
        <p:nvSpPr>
          <p:cNvPr id="218" name="Google Shape;218;p29"/>
          <p:cNvSpPr txBox="1">
            <a:spLocks noGrp="1"/>
          </p:cNvSpPr>
          <p:nvPr>
            <p:ph type="title" idx="2"/>
          </p:nvPr>
        </p:nvSpPr>
        <p:spPr>
          <a:xfrm>
            <a:off x="720000" y="1534325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title" idx="3"/>
          </p:nvPr>
        </p:nvSpPr>
        <p:spPr>
          <a:xfrm>
            <a:off x="720000" y="3138714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title" idx="4"/>
          </p:nvPr>
        </p:nvSpPr>
        <p:spPr>
          <a:xfrm>
            <a:off x="2750641" y="1534325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1" name="Google Shape;221;p29"/>
          <p:cNvSpPr txBox="1">
            <a:spLocks noGrp="1"/>
          </p:cNvSpPr>
          <p:nvPr>
            <p:ph type="title" idx="5"/>
          </p:nvPr>
        </p:nvSpPr>
        <p:spPr>
          <a:xfrm>
            <a:off x="2750641" y="3138714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2" name="Google Shape;222;p29"/>
          <p:cNvSpPr txBox="1">
            <a:spLocks noGrp="1"/>
          </p:cNvSpPr>
          <p:nvPr>
            <p:ph type="title" idx="6"/>
          </p:nvPr>
        </p:nvSpPr>
        <p:spPr>
          <a:xfrm>
            <a:off x="4597731" y="1534325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3" name="Google Shape;223;p29"/>
          <p:cNvSpPr txBox="1">
            <a:spLocks noGrp="1"/>
          </p:cNvSpPr>
          <p:nvPr>
            <p:ph type="title" idx="7"/>
          </p:nvPr>
        </p:nvSpPr>
        <p:spPr>
          <a:xfrm>
            <a:off x="4792597" y="3138714"/>
            <a:ext cx="554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subTitle" idx="1"/>
          </p:nvPr>
        </p:nvSpPr>
        <p:spPr>
          <a:xfrm>
            <a:off x="720000" y="2037925"/>
            <a:ext cx="1773818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Problem context</a:t>
            </a:r>
            <a:endParaRPr dirty="0"/>
          </a:p>
        </p:txBody>
      </p:sp>
      <p:sp>
        <p:nvSpPr>
          <p:cNvPr id="225" name="Google Shape;225;p29"/>
          <p:cNvSpPr txBox="1">
            <a:spLocks noGrp="1"/>
          </p:cNvSpPr>
          <p:nvPr>
            <p:ph type="subTitle" idx="8"/>
          </p:nvPr>
        </p:nvSpPr>
        <p:spPr>
          <a:xfrm>
            <a:off x="2756288" y="2037925"/>
            <a:ext cx="15984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Solution Concept</a:t>
            </a:r>
            <a:endParaRPr dirty="0"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9"/>
          </p:nvPr>
        </p:nvSpPr>
        <p:spPr>
          <a:xfrm>
            <a:off x="4524301" y="2037925"/>
            <a:ext cx="1840303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Implementation</a:t>
            </a:r>
            <a:endParaRPr dirty="0"/>
          </a:p>
        </p:txBody>
      </p:sp>
      <p:sp>
        <p:nvSpPr>
          <p:cNvPr id="227" name="Google Shape;227;p29"/>
          <p:cNvSpPr txBox="1">
            <a:spLocks noGrp="1"/>
          </p:cNvSpPr>
          <p:nvPr>
            <p:ph type="subTitle" idx="13"/>
          </p:nvPr>
        </p:nvSpPr>
        <p:spPr>
          <a:xfrm>
            <a:off x="720000" y="3642377"/>
            <a:ext cx="1773818" cy="678900"/>
          </a:xfrm>
          <a:prstGeom prst="rect">
            <a:avLst/>
          </a:prstGeom>
        </p:spPr>
        <p:txBody>
          <a:bodyPr spcFirstLastPara="1" wrap="square" lIns="91425" tIns="91425" rIns="347450" bIns="91425" anchor="t" anchorCtr="0">
            <a:noAutofit/>
          </a:bodyPr>
          <a:lstStyle/>
          <a:p>
            <a:pPr marL="0" lvl="0" indent="0"/>
            <a:r>
              <a:rPr lang="en-IN" dirty="0"/>
              <a:t>Testing and Evaluation</a:t>
            </a:r>
            <a:r>
              <a:rPr lang="en-IN" dirty="0" smtClean="0"/>
              <a:t> </a:t>
            </a:r>
            <a:endParaRPr dirty="0"/>
          </a:p>
        </p:txBody>
      </p:sp>
      <p:sp>
        <p:nvSpPr>
          <p:cNvPr id="228" name="Google Shape;228;p29"/>
          <p:cNvSpPr txBox="1">
            <a:spLocks noGrp="1"/>
          </p:cNvSpPr>
          <p:nvPr>
            <p:ph type="subTitle" idx="14"/>
          </p:nvPr>
        </p:nvSpPr>
        <p:spPr>
          <a:xfrm>
            <a:off x="2756288" y="3642377"/>
            <a:ext cx="1689596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Future Enhancement</a:t>
            </a:r>
            <a:endParaRPr dirty="0"/>
          </a:p>
        </p:txBody>
      </p:sp>
      <p:sp>
        <p:nvSpPr>
          <p:cNvPr id="229" name="Google Shape;229;p29"/>
          <p:cNvSpPr txBox="1">
            <a:spLocks noGrp="1"/>
          </p:cNvSpPr>
          <p:nvPr>
            <p:ph type="subTitle" idx="15"/>
          </p:nvPr>
        </p:nvSpPr>
        <p:spPr>
          <a:xfrm>
            <a:off x="4777904" y="3642377"/>
            <a:ext cx="1620046" cy="678900"/>
          </a:xfrm>
          <a:prstGeom prst="rect">
            <a:avLst/>
          </a:prstGeom>
        </p:spPr>
        <p:txBody>
          <a:bodyPr spcFirstLastPara="1" wrap="square" lIns="91425" tIns="91425" rIns="347450" bIns="91425" anchor="t" anchorCtr="0">
            <a:noAutofit/>
          </a:bodyPr>
          <a:lstStyle/>
          <a:p>
            <a:pPr marL="0" lvl="0" indent="0"/>
            <a:r>
              <a:rPr lang="en-IN" dirty="0"/>
              <a:t>References</a:t>
            </a:r>
            <a:endParaRPr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1" r="29641"/>
          <a:stretch>
            <a:fillRect/>
          </a:stretch>
        </p:blipFill>
        <p:spPr>
          <a:xfrm rot="10800000">
            <a:off x="6306754" y="0"/>
            <a:ext cx="2791800" cy="5143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567559" y="282804"/>
            <a:ext cx="8576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2800" b="1" dirty="0"/>
              <a:t>Circuit diagram of the vehicle counting system</a:t>
            </a:r>
            <a:endParaRPr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91719" y="163273"/>
            <a:ext cx="35281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13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b="1" dirty="0" smtClean="0"/>
              <a:t>Technology</a:t>
            </a:r>
            <a:r>
              <a:rPr lang="en-IN" dirty="0" smtClean="0"/>
              <a:t> </a:t>
            </a:r>
            <a:r>
              <a:rPr lang="en-GB" b="1" dirty="0" smtClean="0"/>
              <a:t>used </a:t>
            </a:r>
            <a:r>
              <a:rPr lang="en-GB" b="1" dirty="0"/>
              <a:t>for Smart Parking System</a:t>
            </a:r>
            <a:endParaRPr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7" y="2055044"/>
            <a:ext cx="2327624" cy="22907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781" y="2055044"/>
            <a:ext cx="2323412" cy="229071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98601" y="1569450"/>
            <a:ext cx="14173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Language: C++</a:t>
            </a:r>
          </a:p>
        </p:txBody>
      </p:sp>
      <p:sp>
        <p:nvSpPr>
          <p:cNvPr id="5" name="Rectangle 4"/>
          <p:cNvSpPr/>
          <p:nvPr/>
        </p:nvSpPr>
        <p:spPr>
          <a:xfrm>
            <a:off x="5110678" y="1569449"/>
            <a:ext cx="26933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Development tool: </a:t>
            </a:r>
            <a:r>
              <a:rPr lang="en-IN" dirty="0" err="1"/>
              <a:t>Arduino</a:t>
            </a:r>
            <a:r>
              <a:rPr lang="en-IN" dirty="0"/>
              <a:t> IDE.</a:t>
            </a:r>
          </a:p>
        </p:txBody>
      </p:sp>
    </p:spTree>
    <p:extLst>
      <p:ext uri="{BB962C8B-B14F-4D97-AF65-F5344CB8AC3E}">
        <p14:creationId xmlns:p14="http://schemas.microsoft.com/office/powerpoint/2010/main" val="149896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1735013"/>
            <a:ext cx="8569036" cy="2021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 smtClean="0"/>
              <a:t>Database</a:t>
            </a:r>
            <a:br>
              <a:rPr lang="en-IN" b="1" dirty="0" smtClean="0"/>
            </a:br>
            <a:r>
              <a:rPr lang="en-IN" b="1" dirty="0" smtClean="0"/>
              <a:t> Implementation</a:t>
            </a:r>
            <a:r>
              <a:rPr lang="en-IN" dirty="0"/>
              <a:t/>
            </a:r>
            <a:br>
              <a:rPr lang="en-IN" dirty="0"/>
            </a:b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06286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b="1" dirty="0"/>
              <a:t>Implementation of Firebase Database</a:t>
            </a:r>
            <a:endParaRPr b="1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0" y="1507125"/>
            <a:ext cx="8749553" cy="525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b="1" dirty="0"/>
              <a:t>Firebase </a:t>
            </a:r>
            <a:r>
              <a:rPr lang="en-IN" b="1" dirty="0" err="1"/>
              <a:t>Realtime</a:t>
            </a:r>
            <a:r>
              <a:rPr lang="en-IN" b="1" dirty="0"/>
              <a:t> Database / Firebase </a:t>
            </a:r>
            <a:r>
              <a:rPr lang="en-IN" b="1" dirty="0" err="1"/>
              <a:t>Firestore</a:t>
            </a:r>
            <a:r>
              <a:rPr lang="en-IN" b="1" dirty="0"/>
              <a:t> Database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59" y="2033023"/>
            <a:ext cx="3901031" cy="25220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749" y="2033023"/>
            <a:ext cx="3901031" cy="252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4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1805152"/>
            <a:ext cx="8569036" cy="1710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b="1" dirty="0"/>
              <a:t>Web application </a:t>
            </a:r>
            <a:r>
              <a:rPr lang="en-IN" b="1" dirty="0" smtClean="0"/>
              <a:t>Implementation</a:t>
            </a:r>
            <a:r>
              <a:rPr lang="en-IN" dirty="0"/>
              <a:t/>
            </a:r>
            <a:br>
              <a:rPr lang="en-IN" dirty="0"/>
            </a:b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4000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dirty="0"/>
              <a:t>The technology used for the Web Application</a:t>
            </a:r>
            <a:endParaRPr b="1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" y="1507125"/>
            <a:ext cx="3751868" cy="525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b="1" dirty="0"/>
              <a:t>Vue.js JavaScript framework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16" y="2256167"/>
            <a:ext cx="2809824" cy="1873625"/>
          </a:xfrm>
          <a:prstGeom prst="rect">
            <a:avLst/>
          </a:prstGeom>
        </p:spPr>
      </p:pic>
      <p:sp>
        <p:nvSpPr>
          <p:cNvPr id="5" name="Subtitle 7"/>
          <p:cNvSpPr>
            <a:spLocks noGrp="1"/>
          </p:cNvSpPr>
          <p:nvPr>
            <p:ph type="subTitle" idx="1"/>
          </p:nvPr>
        </p:nvSpPr>
        <p:spPr>
          <a:xfrm>
            <a:off x="4392891" y="1507125"/>
            <a:ext cx="3930977" cy="525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b="1" dirty="0"/>
              <a:t>Bootstrap </a:t>
            </a:r>
            <a:r>
              <a:rPr lang="en-GB" b="1" dirty="0" smtClean="0"/>
              <a:t>front-end </a:t>
            </a:r>
            <a:r>
              <a:rPr lang="en-GB" b="1" dirty="0"/>
              <a:t>framework</a:t>
            </a:r>
            <a:endParaRPr lang="en-IN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868" y="2121030"/>
            <a:ext cx="3810000" cy="215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1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GB" b="1" dirty="0"/>
              <a:t>The technology used for the Web Application</a:t>
            </a:r>
            <a:endParaRPr b="1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" y="1507125"/>
            <a:ext cx="3299380" cy="525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b="1" dirty="0" smtClean="0"/>
              <a:t> </a:t>
            </a:r>
            <a:r>
              <a:rPr lang="en-IN" b="1" dirty="0" err="1" smtClean="0"/>
              <a:t>Vercel</a:t>
            </a:r>
            <a:endParaRPr lang="en-IN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05" y="2154192"/>
            <a:ext cx="2464075" cy="2130238"/>
          </a:xfrm>
          <a:prstGeom prst="rect">
            <a:avLst/>
          </a:prstGeom>
        </p:spPr>
      </p:pic>
      <p:sp>
        <p:nvSpPr>
          <p:cNvPr id="5" name="Subtitle 7"/>
          <p:cNvSpPr>
            <a:spLocks noGrp="1"/>
          </p:cNvSpPr>
          <p:nvPr>
            <p:ph type="subTitle" idx="1"/>
          </p:nvPr>
        </p:nvSpPr>
        <p:spPr>
          <a:xfrm>
            <a:off x="4572000" y="1543669"/>
            <a:ext cx="2498103" cy="5259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b="1" dirty="0" smtClean="0"/>
              <a:t> </a:t>
            </a:r>
            <a:r>
              <a:rPr lang="en-IN" b="1" dirty="0" err="1" smtClean="0"/>
              <a:t>GitHub</a:t>
            </a:r>
            <a:endParaRPr lang="en-IN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858" y="2154192"/>
            <a:ext cx="2782613" cy="19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16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1805152"/>
            <a:ext cx="8569036" cy="1710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b="1" dirty="0" smtClean="0"/>
              <a:t>Project</a:t>
            </a:r>
            <a:br>
              <a:rPr lang="en-IN" b="1" dirty="0" smtClean="0"/>
            </a:br>
            <a:r>
              <a:rPr lang="en-IN" b="1" dirty="0" smtClean="0"/>
              <a:t>Demonstration</a:t>
            </a:r>
            <a:br>
              <a:rPr lang="en-IN" b="1" dirty="0" smtClean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34889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2149310"/>
            <a:ext cx="8569036" cy="1366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Testing and Evaluation </a:t>
            </a:r>
            <a:br>
              <a:rPr lang="en-IN" b="1" dirty="0"/>
            </a:b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85742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346841" y="445025"/>
            <a:ext cx="87971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Testing methods</a:t>
            </a:r>
            <a:endParaRPr b="1" dirty="0"/>
          </a:p>
        </p:txBody>
      </p:sp>
      <p:sp>
        <p:nvSpPr>
          <p:cNvPr id="14" name="Rectangle 13"/>
          <p:cNvSpPr/>
          <p:nvPr/>
        </p:nvSpPr>
        <p:spPr>
          <a:xfrm>
            <a:off x="1237593" y="1716325"/>
            <a:ext cx="7228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Mainly Used automation testing method and manual testing method to test project.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1237593" y="2268942"/>
            <a:ext cx="7228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Testers use a lot of technologies and testing tools </a:t>
            </a:r>
            <a:r>
              <a:rPr lang="en-GB" dirty="0" smtClean="0"/>
              <a:t>to do </a:t>
            </a:r>
            <a:r>
              <a:rPr lang="en-GB" dirty="0"/>
              <a:t>automation </a:t>
            </a:r>
            <a:r>
              <a:rPr lang="en-GB" dirty="0" smtClean="0"/>
              <a:t>testing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237593" y="3220287"/>
            <a:ext cx="7228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Developers do testing frequently combine manual testing and automated </a:t>
            </a:r>
            <a:r>
              <a:rPr lang="en-GB" dirty="0" smtClean="0"/>
              <a:t>testing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2" name="Rectangle 1"/>
          <p:cNvSpPr/>
          <p:nvPr/>
        </p:nvSpPr>
        <p:spPr>
          <a:xfrm>
            <a:off x="3494116" y="2821559"/>
            <a:ext cx="2502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Google </a:t>
            </a:r>
            <a:r>
              <a:rPr lang="en-IN" dirty="0" smtClean="0"/>
              <a:t>Lighthouse plugin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075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0" y="2272895"/>
            <a:ext cx="8541327" cy="1079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 smtClean="0"/>
              <a:t>Problem </a:t>
            </a:r>
            <a:r>
              <a:rPr lang="en-IN" b="1" dirty="0"/>
              <a:t>context</a:t>
            </a:r>
            <a:r>
              <a:rPr lang="en-IN" b="1" dirty="0" smtClean="0"/>
              <a:t/>
            </a:r>
            <a:br>
              <a:rPr lang="en-IN" b="1" dirty="0" smtClean="0"/>
            </a:b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346841" y="445025"/>
            <a:ext cx="87971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 smtClean="0"/>
              <a:t>Prototype Testing </a:t>
            </a:r>
            <a:endParaRPr b="1" dirty="0"/>
          </a:p>
        </p:txBody>
      </p:sp>
      <p:sp>
        <p:nvSpPr>
          <p:cNvPr id="2" name="Rectangle 1"/>
          <p:cNvSpPr/>
          <p:nvPr/>
        </p:nvSpPr>
        <p:spPr>
          <a:xfrm>
            <a:off x="2220011" y="1647701"/>
            <a:ext cx="546283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Ultrasonic sensors detecting the vehicle.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Gate open and </a:t>
            </a:r>
            <a:r>
              <a:rPr lang="en-GB" dirty="0" smtClean="0"/>
              <a:t>close.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LCD display working </a:t>
            </a:r>
            <a:r>
              <a:rPr lang="en-GB" dirty="0" smtClean="0"/>
              <a:t>properly.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Lighting the bulbs in the </a:t>
            </a:r>
            <a:r>
              <a:rPr lang="en-GB" dirty="0" smtClean="0"/>
              <a:t>circuit.</a:t>
            </a: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IR sensors detect the vehicle.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ESP32 Wireless Communication Protocol is working </a:t>
            </a:r>
            <a:r>
              <a:rPr lang="en-GB" dirty="0" smtClean="0"/>
              <a:t>properly.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006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346841" y="445025"/>
            <a:ext cx="87971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Web application Testing </a:t>
            </a:r>
            <a:endParaRPr b="1" dirty="0"/>
          </a:p>
        </p:txBody>
      </p:sp>
      <p:sp>
        <p:nvSpPr>
          <p:cNvPr id="3" name="Rectangle 2"/>
          <p:cNvSpPr/>
          <p:nvPr/>
        </p:nvSpPr>
        <p:spPr>
          <a:xfrm>
            <a:off x="2459420" y="1596449"/>
            <a:ext cx="4572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Contact Us form testing</a:t>
            </a:r>
            <a:r>
              <a:rPr lang="en-GB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Booking form testing</a:t>
            </a:r>
            <a:r>
              <a:rPr lang="en-GB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Login form testing</a:t>
            </a:r>
            <a:r>
              <a:rPr lang="en-GB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Multiple devices with responsive design. </a:t>
            </a:r>
            <a:endParaRPr lang="en-GB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Multiple browser testing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Database testing.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441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346841" y="445025"/>
            <a:ext cx="87971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Web application </a:t>
            </a:r>
            <a:r>
              <a:rPr lang="en-IN" b="1" dirty="0" smtClean="0"/>
              <a:t>Testing </a:t>
            </a:r>
            <a:endParaRPr b="1" dirty="0"/>
          </a:p>
        </p:txBody>
      </p:sp>
      <p:sp>
        <p:nvSpPr>
          <p:cNvPr id="3" name="Rectangle 2"/>
          <p:cNvSpPr/>
          <p:nvPr/>
        </p:nvSpPr>
        <p:spPr>
          <a:xfrm>
            <a:off x="579748" y="1448274"/>
            <a:ext cx="85642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dirty="0"/>
              <a:t>Lighthouse is a plugin used for testing web application automation. It mainly tests Performance, Accessibility,  and SEO in web applications.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19" y="1916225"/>
            <a:ext cx="6542201" cy="268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4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346841" y="445025"/>
            <a:ext cx="87971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Limitation and Key Challenges</a:t>
            </a:r>
            <a:endParaRPr b="1" dirty="0"/>
          </a:p>
        </p:txBody>
      </p:sp>
      <p:sp>
        <p:nvSpPr>
          <p:cNvPr id="14" name="Rectangle 13"/>
          <p:cNvSpPr/>
          <p:nvPr/>
        </p:nvSpPr>
        <p:spPr>
          <a:xfrm>
            <a:off x="1237593" y="1716325"/>
            <a:ext cx="72284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Lack of knowledge about </a:t>
            </a:r>
            <a:r>
              <a:rPr lang="en-GB" dirty="0" err="1"/>
              <a:t>IoT</a:t>
            </a:r>
            <a:r>
              <a:rPr lang="en-GB" dirty="0"/>
              <a:t>: Before starting this IOT project, had limited knowledge</a:t>
            </a:r>
          </a:p>
          <a:p>
            <a:r>
              <a:rPr lang="en-GB" dirty="0" smtClean="0"/>
              <a:t>      about </a:t>
            </a:r>
            <a:r>
              <a:rPr lang="en-GB" dirty="0" err="1"/>
              <a:t>IoT</a:t>
            </a:r>
            <a:r>
              <a:rPr lang="en-GB" dirty="0"/>
              <a:t>. That knowledge is not enough to continue this project.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1237593" y="2581941"/>
            <a:ext cx="72284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proposed system uses Ultrasonic Sensors and IR Sensors to detect cars, and it is</a:t>
            </a:r>
          </a:p>
          <a:p>
            <a:r>
              <a:rPr lang="en-IN" dirty="0" smtClean="0"/>
              <a:t>       accuracy </a:t>
            </a:r>
            <a:r>
              <a:rPr lang="en-IN" dirty="0"/>
              <a:t>is not one hundred percent.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37593" y="3447557"/>
            <a:ext cx="7228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Transmitting the real-time information obtained from the sensor to web applications.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title"/>
          </p:nvPr>
        </p:nvSpPr>
        <p:spPr>
          <a:xfrm>
            <a:off x="7881" y="810963"/>
            <a:ext cx="914400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/>
              <a:t>Future Enhancement</a:t>
            </a:r>
            <a:endParaRPr b="1" dirty="0"/>
          </a:p>
        </p:txBody>
      </p:sp>
      <p:sp>
        <p:nvSpPr>
          <p:cNvPr id="263" name="Google Shape;263;p33"/>
          <p:cNvSpPr txBox="1">
            <a:spLocks noGrp="1"/>
          </p:cNvSpPr>
          <p:nvPr>
            <p:ph type="subTitle" idx="2"/>
          </p:nvPr>
        </p:nvSpPr>
        <p:spPr>
          <a:xfrm>
            <a:off x="715100" y="1743590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GB" sz="1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Introduce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mobile app for users to find and reserve parking spaces, mobile </a:t>
            </a:r>
            <a:r>
              <a:rPr lang="en-GB" sz="1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payment options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Show directions to the parking spot</a:t>
            </a:r>
            <a:endParaRPr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4" name="Google Shape;264;p33"/>
          <p:cNvSpPr txBox="1">
            <a:spLocks noGrp="1"/>
          </p:cNvSpPr>
          <p:nvPr>
            <p:ph type="subTitle" idx="3"/>
          </p:nvPr>
        </p:nvSpPr>
        <p:spPr>
          <a:xfrm>
            <a:off x="3440493" y="1743590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GB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Show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directions to the </a:t>
            </a:r>
            <a:r>
              <a:rPr lang="en-GB" sz="1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parking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spot using the LCD displays and web applications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4"/>
          </p:nvPr>
        </p:nvSpPr>
        <p:spPr>
          <a:xfrm>
            <a:off x="6165886" y="1743590"/>
            <a:ext cx="24522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GB" sz="14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Setting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 a system to allocate parking spaces through web applications.</a:t>
            </a:r>
            <a:endParaRPr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67" name="Google Shape;267;p33"/>
          <p:cNvCxnSpPr/>
          <p:nvPr/>
        </p:nvCxnSpPr>
        <p:spPr>
          <a:xfrm rot="10800000">
            <a:off x="0" y="4876200"/>
            <a:ext cx="499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Rectangle 5"/>
          <p:cNvSpPr/>
          <p:nvPr/>
        </p:nvSpPr>
        <p:spPr>
          <a:xfrm>
            <a:off x="715100" y="3388199"/>
            <a:ext cx="245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IN" sz="12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 Online payment system to a web application.</a:t>
            </a:r>
          </a:p>
        </p:txBody>
      </p:sp>
      <p:sp>
        <p:nvSpPr>
          <p:cNvPr id="7" name="Rectangle 6"/>
          <p:cNvSpPr/>
          <p:nvPr/>
        </p:nvSpPr>
        <p:spPr>
          <a:xfrm>
            <a:off x="3440493" y="3311256"/>
            <a:ext cx="24522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advanced sensors to detect vehicles. For example, LIDAR and radar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 build="p"/>
      <p:bldP spid="264" grpId="0" build="p"/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8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87735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b="1" dirty="0" smtClean="0"/>
              <a:t>References</a:t>
            </a:r>
            <a:endParaRPr b="1" dirty="0"/>
          </a:p>
        </p:txBody>
      </p:sp>
      <p:sp>
        <p:nvSpPr>
          <p:cNvPr id="3" name="Rectangle 2"/>
          <p:cNvSpPr/>
          <p:nvPr/>
        </p:nvSpPr>
        <p:spPr>
          <a:xfrm>
            <a:off x="1608083" y="1648044"/>
            <a:ext cx="64008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Lack of Parking in Big Cities: Reasons and Solutions Essay (2022</a:t>
            </a:r>
            <a:r>
              <a:rPr lang="en-GB" dirty="0" smtClean="0"/>
              <a:t>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SCOTT, R. (2023), ‘What is meant by the internet of things?’.</a:t>
            </a:r>
          </a:p>
          <a:p>
            <a:r>
              <a:rPr lang="en-GB" dirty="0"/>
              <a:t> </a:t>
            </a:r>
            <a:r>
              <a:rPr lang="en-GB" dirty="0" smtClean="0"/>
              <a:t>     Singh</a:t>
            </a:r>
            <a:r>
              <a:rPr lang="en-GB" dirty="0"/>
              <a:t>, P., Singh, A. &amp; Singh, A. K. (</a:t>
            </a:r>
            <a:r>
              <a:rPr lang="en-GB" dirty="0" err="1"/>
              <a:t>n.d.</a:t>
            </a:r>
            <a:r>
              <a:rPr lang="en-GB" dirty="0"/>
              <a:t>), ‘Social icons’.</a:t>
            </a:r>
          </a:p>
          <a:p>
            <a:r>
              <a:rPr lang="en-GB" dirty="0" smtClean="0"/>
              <a:t>      Ultimate </a:t>
            </a:r>
            <a:r>
              <a:rPr lang="en-GB" dirty="0"/>
              <a:t>Guide to </a:t>
            </a:r>
            <a:r>
              <a:rPr lang="en-GB" dirty="0" err="1"/>
              <a:t>IoT</a:t>
            </a:r>
            <a:r>
              <a:rPr lang="en-GB" dirty="0"/>
              <a:t>-Based Smart Parking System (2023</a:t>
            </a:r>
            <a:r>
              <a:rPr lang="en-GB" dirty="0" smtClean="0"/>
              <a:t>).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err="1"/>
              <a:t>Imbugwa</a:t>
            </a:r>
            <a:r>
              <a:rPr lang="en-GB" dirty="0"/>
              <a:t>, G., </a:t>
            </a:r>
            <a:r>
              <a:rPr lang="en-GB" dirty="0" err="1"/>
              <a:t>Mazzara</a:t>
            </a:r>
            <a:r>
              <a:rPr lang="en-GB" dirty="0"/>
              <a:t>, M. &amp; </a:t>
            </a:r>
            <a:r>
              <a:rPr lang="en-GB" dirty="0" err="1"/>
              <a:t>Distefano</a:t>
            </a:r>
            <a:r>
              <a:rPr lang="en-GB" dirty="0"/>
              <a:t>, S. (2020), Developing a mobile application using </a:t>
            </a:r>
            <a:r>
              <a:rPr lang="en-GB" dirty="0" smtClean="0"/>
              <a:t>open source </a:t>
            </a:r>
            <a:r>
              <a:rPr lang="en-GB" dirty="0"/>
              <a:t>parking management system on </a:t>
            </a:r>
            <a:r>
              <a:rPr lang="en-GB" dirty="0" err="1"/>
              <a:t>ethereum</a:t>
            </a:r>
            <a:r>
              <a:rPr lang="en-GB" dirty="0"/>
              <a:t> smart contracts, in ‘Journal of </a:t>
            </a:r>
            <a:r>
              <a:rPr lang="en-GB" dirty="0" smtClean="0"/>
              <a:t>Physics: Conference </a:t>
            </a:r>
            <a:r>
              <a:rPr lang="en-GB" dirty="0"/>
              <a:t>Series’, Vol. 1694, IOP Publishing, p. 012022.</a:t>
            </a:r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567559" y="1903334"/>
            <a:ext cx="8576441" cy="771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b="1" dirty="0" smtClean="0"/>
              <a:t>Thank You !</a:t>
            </a:r>
            <a:endParaRPr sz="4800" b="1" dirty="0"/>
          </a:p>
        </p:txBody>
      </p:sp>
    </p:spTree>
    <p:extLst>
      <p:ext uri="{BB962C8B-B14F-4D97-AF65-F5344CB8AC3E}">
        <p14:creationId xmlns:p14="http://schemas.microsoft.com/office/powerpoint/2010/main" val="248832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>
            <a:spLocks noGrp="1"/>
          </p:cNvSpPr>
          <p:nvPr>
            <p:ph type="title"/>
          </p:nvPr>
        </p:nvSpPr>
        <p:spPr>
          <a:xfrm>
            <a:off x="269728" y="3564447"/>
            <a:ext cx="77040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turn challenges into opportunities!</a:t>
            </a:r>
            <a:endParaRPr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6" b="11886"/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8" name="Google Shape;311;p37"/>
          <p:cNvSpPr txBox="1">
            <a:spLocks/>
          </p:cNvSpPr>
          <p:nvPr/>
        </p:nvSpPr>
        <p:spPr>
          <a:xfrm>
            <a:off x="0" y="2735353"/>
            <a:ext cx="9144000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/>
              <a:t>How do you rate current parking system?</a:t>
            </a:r>
          </a:p>
        </p:txBody>
      </p:sp>
      <p:sp>
        <p:nvSpPr>
          <p:cNvPr id="9" name="Google Shape;311;p37"/>
          <p:cNvSpPr txBox="1">
            <a:spLocks/>
          </p:cNvSpPr>
          <p:nvPr/>
        </p:nvSpPr>
        <p:spPr>
          <a:xfrm>
            <a:off x="0" y="830906"/>
            <a:ext cx="9143999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/>
              <a:t>Do you have previous experience using the KCC car park?</a:t>
            </a:r>
          </a:p>
        </p:txBody>
      </p:sp>
      <p:sp>
        <p:nvSpPr>
          <p:cNvPr id="11" name="Google Shape;311;p37"/>
          <p:cNvSpPr txBox="1">
            <a:spLocks/>
          </p:cNvSpPr>
          <p:nvPr/>
        </p:nvSpPr>
        <p:spPr>
          <a:xfrm>
            <a:off x="3477491" y="3664191"/>
            <a:ext cx="1917351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/>
              <a:t>Average</a:t>
            </a:r>
          </a:p>
        </p:txBody>
      </p:sp>
      <p:sp>
        <p:nvSpPr>
          <p:cNvPr id="12" name="Google Shape;311;p37"/>
          <p:cNvSpPr txBox="1">
            <a:spLocks/>
          </p:cNvSpPr>
          <p:nvPr/>
        </p:nvSpPr>
        <p:spPr>
          <a:xfrm>
            <a:off x="4952566" y="1743849"/>
            <a:ext cx="3021162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 smtClean="0"/>
              <a:t>No</a:t>
            </a:r>
            <a:endParaRPr lang="en-GB" b="1" dirty="0"/>
          </a:p>
        </p:txBody>
      </p:sp>
      <p:sp>
        <p:nvSpPr>
          <p:cNvPr id="13" name="Google Shape;311;p37"/>
          <p:cNvSpPr txBox="1">
            <a:spLocks/>
          </p:cNvSpPr>
          <p:nvPr/>
        </p:nvSpPr>
        <p:spPr>
          <a:xfrm>
            <a:off x="1010945" y="1759744"/>
            <a:ext cx="3021162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 smtClean="0"/>
              <a:t>Yes</a:t>
            </a:r>
            <a:endParaRPr lang="en-GB" b="1" dirty="0"/>
          </a:p>
        </p:txBody>
      </p:sp>
      <p:sp>
        <p:nvSpPr>
          <p:cNvPr id="14" name="Google Shape;311;p37"/>
          <p:cNvSpPr txBox="1">
            <a:spLocks/>
          </p:cNvSpPr>
          <p:nvPr/>
        </p:nvSpPr>
        <p:spPr>
          <a:xfrm>
            <a:off x="6042541" y="3662242"/>
            <a:ext cx="1912365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/>
              <a:t>Poor</a:t>
            </a:r>
          </a:p>
        </p:txBody>
      </p:sp>
      <p:sp>
        <p:nvSpPr>
          <p:cNvPr id="15" name="Google Shape;311;p37"/>
          <p:cNvSpPr txBox="1">
            <a:spLocks/>
          </p:cNvSpPr>
          <p:nvPr/>
        </p:nvSpPr>
        <p:spPr>
          <a:xfrm>
            <a:off x="917427" y="3664191"/>
            <a:ext cx="1912365" cy="5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anken Grotesk"/>
              <a:buNone/>
              <a:defRPr sz="2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b="1" dirty="0" smtClean="0"/>
              <a:t>Good</a:t>
            </a:r>
            <a:endParaRPr lang="en-GB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7882" y="1073011"/>
            <a:ext cx="71896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800" b="1" dirty="0"/>
              <a:t>To conduct this primary research, data collection was done in two main ways. </a:t>
            </a:r>
            <a:endParaRPr lang="en-IN" sz="18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1170979" y="2184780"/>
            <a:ext cx="48494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first way is to meet ten people and interview them. </a:t>
            </a:r>
          </a:p>
        </p:txBody>
      </p:sp>
      <p:sp>
        <p:nvSpPr>
          <p:cNvPr id="6" name="Rectangle 5"/>
          <p:cNvSpPr/>
          <p:nvPr/>
        </p:nvSpPr>
        <p:spPr>
          <a:xfrm>
            <a:off x="1170978" y="2676778"/>
            <a:ext cx="65565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/>
              <a:t>The second way is to collect data using a Google form. (Data were collected from forty individuals in this manner)</a:t>
            </a:r>
          </a:p>
        </p:txBody>
      </p:sp>
    </p:spTree>
    <p:extLst>
      <p:ext uri="{BB962C8B-B14F-4D97-AF65-F5344CB8AC3E}">
        <p14:creationId xmlns:p14="http://schemas.microsoft.com/office/powerpoint/2010/main" val="265757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715100" y="148299"/>
            <a:ext cx="7704000" cy="996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b="1" dirty="0"/>
              <a:t>Do you have previous experience using the KCC car park?</a:t>
            </a:r>
            <a:r>
              <a:rPr lang="en-GB" dirty="0"/>
              <a:t/>
            </a:r>
            <a:br>
              <a:rPr lang="en-GB" dirty="0"/>
            </a:br>
            <a:endParaRPr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84" y="1625623"/>
            <a:ext cx="7100645" cy="267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8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b="1" dirty="0"/>
              <a:t>How do you rate current parking system?</a:t>
            </a:r>
            <a:r>
              <a:rPr lang="en-GB" dirty="0"/>
              <a:t/>
            </a:r>
            <a:br>
              <a:rPr lang="en-GB" dirty="0"/>
            </a:br>
            <a:endParaRPr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17" y="1535828"/>
            <a:ext cx="7383476" cy="27578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 txBox="1">
            <a:spLocks noGrp="1"/>
          </p:cNvSpPr>
          <p:nvPr>
            <p:ph type="title"/>
          </p:nvPr>
        </p:nvSpPr>
        <p:spPr>
          <a:xfrm>
            <a:off x="592382" y="856527"/>
            <a:ext cx="8551618" cy="1386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IN" sz="4000" b="1" dirty="0"/>
              <a:t>KCC Current parking system </a:t>
            </a:r>
            <a:r>
              <a:rPr lang="en-IN" sz="4000" b="1" dirty="0" smtClean="0"/>
              <a:t>Analysis</a:t>
            </a:r>
            <a:endParaRPr sz="4000" b="1" dirty="0"/>
          </a:p>
        </p:txBody>
      </p:sp>
      <p:cxnSp>
        <p:nvCxnSpPr>
          <p:cNvPr id="305" name="Google Shape;305;p36"/>
          <p:cNvCxnSpPr/>
          <p:nvPr/>
        </p:nvCxnSpPr>
        <p:spPr>
          <a:xfrm>
            <a:off x="858600" y="267450"/>
            <a:ext cx="499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Rectangle 3"/>
          <p:cNvSpPr/>
          <p:nvPr/>
        </p:nvSpPr>
        <p:spPr>
          <a:xfrm>
            <a:off x="1498799" y="2678041"/>
            <a:ext cx="24705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dirty="0"/>
              <a:t>Parking </a:t>
            </a:r>
            <a:r>
              <a:rPr lang="en-IN" sz="2000" dirty="0" smtClean="0"/>
              <a:t>Capacity</a:t>
            </a:r>
            <a:endParaRPr lang="en-IN" sz="2000" dirty="0"/>
          </a:p>
        </p:txBody>
      </p:sp>
      <p:sp>
        <p:nvSpPr>
          <p:cNvPr id="7" name="Rectangle 6"/>
          <p:cNvSpPr/>
          <p:nvPr/>
        </p:nvSpPr>
        <p:spPr>
          <a:xfrm>
            <a:off x="1498799" y="3816993"/>
            <a:ext cx="25426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000" dirty="0"/>
              <a:t>User </a:t>
            </a:r>
            <a:r>
              <a:rPr lang="en-IN" sz="2000" dirty="0" smtClean="0"/>
              <a:t>Experience</a:t>
            </a:r>
            <a:endParaRPr lang="en-IN" sz="2000" dirty="0"/>
          </a:p>
        </p:txBody>
      </p:sp>
      <p:sp>
        <p:nvSpPr>
          <p:cNvPr id="9" name="Rectangle 8"/>
          <p:cNvSpPr/>
          <p:nvPr/>
        </p:nvSpPr>
        <p:spPr>
          <a:xfrm>
            <a:off x="1498799" y="3247517"/>
            <a:ext cx="18582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43722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 txBox="1">
            <a:spLocks noGrp="1"/>
          </p:cNvSpPr>
          <p:nvPr>
            <p:ph type="title"/>
          </p:nvPr>
        </p:nvSpPr>
        <p:spPr>
          <a:xfrm>
            <a:off x="858600" y="645867"/>
            <a:ext cx="8124466" cy="11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4000" b="1" dirty="0"/>
              <a:t>Analysis</a:t>
            </a:r>
            <a:r>
              <a:rPr lang="en" b="1" dirty="0"/>
              <a:t> </a:t>
            </a:r>
            <a:r>
              <a:rPr lang="en" sz="4000" b="1" dirty="0"/>
              <a:t>the Problem </a:t>
            </a:r>
            <a:endParaRPr sz="4000" dirty="0"/>
          </a:p>
        </p:txBody>
      </p:sp>
      <p:sp>
        <p:nvSpPr>
          <p:cNvPr id="303" name="Google Shape;303;p36"/>
          <p:cNvSpPr txBox="1">
            <a:spLocks noGrp="1"/>
          </p:cNvSpPr>
          <p:nvPr>
            <p:ph type="subTitle" idx="1"/>
          </p:nvPr>
        </p:nvSpPr>
        <p:spPr>
          <a:xfrm>
            <a:off x="1012152" y="1779867"/>
            <a:ext cx="7410297" cy="656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GB" dirty="0"/>
              <a:t>Why do drivers face the problem of finding a place to park despite having facilities for drivers to park in this car park? </a:t>
            </a:r>
            <a:endParaRPr dirty="0"/>
          </a:p>
        </p:txBody>
      </p:sp>
      <p:cxnSp>
        <p:nvCxnSpPr>
          <p:cNvPr id="305" name="Google Shape;305;p36"/>
          <p:cNvCxnSpPr/>
          <p:nvPr/>
        </p:nvCxnSpPr>
        <p:spPr>
          <a:xfrm>
            <a:off x="858600" y="267450"/>
            <a:ext cx="499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303;p36"/>
          <p:cNvSpPr txBox="1">
            <a:spLocks/>
          </p:cNvSpPr>
          <p:nvPr/>
        </p:nvSpPr>
        <p:spPr>
          <a:xfrm>
            <a:off x="1424530" y="2739090"/>
            <a:ext cx="6742318" cy="4523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lt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/>
              <a:t>Existing </a:t>
            </a:r>
            <a:r>
              <a:rPr lang="en-GB" dirty="0"/>
              <a:t>inefficient management system.</a:t>
            </a:r>
          </a:p>
        </p:txBody>
      </p:sp>
      <p:sp>
        <p:nvSpPr>
          <p:cNvPr id="6" name="Google Shape;303;p36"/>
          <p:cNvSpPr txBox="1">
            <a:spLocks/>
          </p:cNvSpPr>
          <p:nvPr/>
        </p:nvSpPr>
        <p:spPr>
          <a:xfrm>
            <a:off x="1424530" y="3347657"/>
            <a:ext cx="6742318" cy="44568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lt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IN" dirty="0"/>
              <a:t>Internal traffic.</a:t>
            </a:r>
            <a:endParaRPr lang="en-GB" dirty="0"/>
          </a:p>
        </p:txBody>
      </p:sp>
      <p:sp>
        <p:nvSpPr>
          <p:cNvPr id="8" name="Google Shape;303;p36"/>
          <p:cNvSpPr txBox="1">
            <a:spLocks/>
          </p:cNvSpPr>
          <p:nvPr/>
        </p:nvSpPr>
        <p:spPr>
          <a:xfrm>
            <a:off x="1424530" y="3958530"/>
            <a:ext cx="6742318" cy="45234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lt1"/>
                </a:solidFill>
                <a:latin typeface="Average Sans"/>
                <a:ea typeface="Average Sans"/>
                <a:cs typeface="Average Sans"/>
                <a:sym typeface="Average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 Sans"/>
              <a:buNone/>
              <a:defRPr sz="1600" b="0" i="0" u="none" strike="noStrike" cap="none">
                <a:solidFill>
                  <a:schemeClr val="dk1"/>
                </a:solidFill>
                <a:latin typeface="Average Sans"/>
                <a:ea typeface="Average Sans"/>
                <a:cs typeface="Average Sans"/>
                <a:sym typeface="Average San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/>
              <a:t>Lack of understanding of the number of vehicles in the parking lot.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ber Style Agency by Slidesgo">
  <a:themeElements>
    <a:clrScheme name="Simple Light">
      <a:dk1>
        <a:srgbClr val="191919"/>
      </a:dk1>
      <a:lt1>
        <a:srgbClr val="FFFFFF"/>
      </a:lt1>
      <a:dk2>
        <a:srgbClr val="7B797A"/>
      </a:dk2>
      <a:lt2>
        <a:srgbClr val="C5C3C4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3450</TotalTime>
  <Words>939</Words>
  <Application>Microsoft Office PowerPoint</Application>
  <PresentationFormat>On-screen Show (16:9)</PresentationFormat>
  <Paragraphs>142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Open Sans Light</vt:lpstr>
      <vt:lpstr>Hanken Grotesk Medium</vt:lpstr>
      <vt:lpstr>Calibri</vt:lpstr>
      <vt:lpstr>Average Sans</vt:lpstr>
      <vt:lpstr>Hanken Grotesk</vt:lpstr>
      <vt:lpstr>Wingdings</vt:lpstr>
      <vt:lpstr>Raleway</vt:lpstr>
      <vt:lpstr>Sober Style Agency by Slidesgo</vt:lpstr>
      <vt:lpstr>IoT-based Smart Parking System for  KCC car park in Sri Lanka</vt:lpstr>
      <vt:lpstr>Table of contents</vt:lpstr>
      <vt:lpstr>Problem context </vt:lpstr>
      <vt:lpstr>We turn challenges into opportunities!</vt:lpstr>
      <vt:lpstr>PowerPoint Presentation</vt:lpstr>
      <vt:lpstr>Do you have previous experience using the KCC car park? </vt:lpstr>
      <vt:lpstr>How do you rate current parking system? </vt:lpstr>
      <vt:lpstr>KCC Current parking system Analysis</vt:lpstr>
      <vt:lpstr>Analysis the Problem </vt:lpstr>
      <vt:lpstr>Solution Concept </vt:lpstr>
      <vt:lpstr>Project Objectives</vt:lpstr>
      <vt:lpstr>Implementation </vt:lpstr>
      <vt:lpstr>Implementation</vt:lpstr>
      <vt:lpstr>PowerPoint Presentation</vt:lpstr>
      <vt:lpstr>Prototype  Implementation  </vt:lpstr>
      <vt:lpstr>Tools used for Smart Parking System</vt:lpstr>
      <vt:lpstr>Activity diagram of the vehicle detection system</vt:lpstr>
      <vt:lpstr>Circuit diagram of the vehicle detection system</vt:lpstr>
      <vt:lpstr>Activity diagram of the vehicle counting system</vt:lpstr>
      <vt:lpstr>Circuit diagram of the vehicle counting system</vt:lpstr>
      <vt:lpstr>Technology used for Smart Parking System</vt:lpstr>
      <vt:lpstr>Database  Implementation  </vt:lpstr>
      <vt:lpstr>Implementation of Firebase Database</vt:lpstr>
      <vt:lpstr>Web application Implementation  </vt:lpstr>
      <vt:lpstr>The technology used for the Web Application</vt:lpstr>
      <vt:lpstr>The technology used for the Web Application</vt:lpstr>
      <vt:lpstr>Project Demonstration </vt:lpstr>
      <vt:lpstr>Testing and Evaluation  </vt:lpstr>
      <vt:lpstr>Testing methods</vt:lpstr>
      <vt:lpstr>Prototype Testing </vt:lpstr>
      <vt:lpstr>Web application Testing </vt:lpstr>
      <vt:lpstr>Web application Testing </vt:lpstr>
      <vt:lpstr>Limitation and Key Challenges</vt:lpstr>
      <vt:lpstr>Future Enhancement</vt:lpstr>
      <vt:lpstr>References</vt:lpstr>
      <vt:lpstr>Thank You 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IoT-based Smart Parking System for  KCC car park in Sri Lanka</dc:title>
  <cp:lastModifiedBy>Microsoft account</cp:lastModifiedBy>
  <cp:revision>80</cp:revision>
  <dcterms:modified xsi:type="dcterms:W3CDTF">2023-11-02T14:02:42Z</dcterms:modified>
</cp:coreProperties>
</file>